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147475802" r:id="rId3"/>
    <p:sldId id="2147475803" r:id="rId4"/>
    <p:sldId id="2147475804" r:id="rId5"/>
    <p:sldId id="2147475805" r:id="rId6"/>
    <p:sldId id="2147475806" r:id="rId7"/>
    <p:sldId id="2147475807" r:id="rId8"/>
    <p:sldId id="2147475808" r:id="rId9"/>
    <p:sldId id="2147475809" r:id="rId10"/>
    <p:sldId id="2147475810" r:id="rId11"/>
  </p:sldIdLst>
  <p:sldSz cx="12192000" cy="6858000"/>
  <p:notesSz cx="7104063" cy="10234613"/>
  <p:embeddedFontLst>
    <p:embeddedFont>
      <p:font typeface="Poppins" pitchFamily="2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hJolScamy656BToX3QZLzurtFtQ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ylene Moreau" initials="MM" lastIdx="1" clrIdx="0">
    <p:extLst>
      <p:ext uri="{19B8F6BF-5375-455C-9EA6-DF929625EA0E}">
        <p15:presenceInfo xmlns:p15="http://schemas.microsoft.com/office/powerpoint/2012/main" userId="Marylene Moreau" providerId="None"/>
      </p:ext>
    </p:extLst>
  </p:cmAuthor>
  <p:cmAuthor id="2" name="Rbegaud" initials="R" lastIdx="6" clrIdx="1">
    <p:extLst>
      <p:ext uri="{19B8F6BF-5375-455C-9EA6-DF929625EA0E}">
        <p15:presenceInfo xmlns:p15="http://schemas.microsoft.com/office/powerpoint/2012/main" userId="Rbegau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BB3"/>
    <a:srgbClr val="EBF7FF"/>
    <a:srgbClr val="CCECFF"/>
    <a:srgbClr val="EDED93"/>
    <a:srgbClr val="79C6FF"/>
    <a:srgbClr val="0081E2"/>
    <a:srgbClr val="221EC4"/>
    <a:srgbClr val="4BD3C0"/>
    <a:srgbClr val="1199FF"/>
    <a:srgbClr val="33A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60"/>
    <p:restoredTop sz="94725" autoAdjust="0"/>
  </p:normalViewPr>
  <p:slideViewPr>
    <p:cSldViewPr snapToGrid="0">
      <p:cViewPr varScale="1">
        <p:scale>
          <a:sx n="117" d="100"/>
          <a:sy n="117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753" tIns="94753" rIns="94753" bIns="9475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1414257C-067D-9C34-F998-CAF933075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C03F56CD-4B6F-B693-FC06-6013DFD74C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3:notes">
            <a:extLst>
              <a:ext uri="{FF2B5EF4-FFF2-40B4-BE49-F238E27FC236}">
                <a16:creationId xmlns:a16="http://schemas.microsoft.com/office/drawing/2014/main" id="{BD9370DB-76A4-476C-B876-768DD01223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9374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2E401578-79C5-4325-CC4F-E6AF827AD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A3BB2AC0-B65A-4357-3613-05C228FC9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3:notes">
            <a:extLst>
              <a:ext uri="{FF2B5EF4-FFF2-40B4-BE49-F238E27FC236}">
                <a16:creationId xmlns:a16="http://schemas.microsoft.com/office/drawing/2014/main" id="{19DB062D-4540-A839-6269-3A2D68C5338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1205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AB19B658-4851-6E66-DB94-2F80511596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C1CB4547-7014-B98F-6995-715DC79C1F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3:notes">
            <a:extLst>
              <a:ext uri="{FF2B5EF4-FFF2-40B4-BE49-F238E27FC236}">
                <a16:creationId xmlns:a16="http://schemas.microsoft.com/office/drawing/2014/main" id="{5A973529-33BC-4CD2-760C-77B467FD36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3046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2440DFB6-6615-D718-653A-405C08219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D9234AB5-C729-0231-89B2-12FDF56360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3:notes">
            <a:extLst>
              <a:ext uri="{FF2B5EF4-FFF2-40B4-BE49-F238E27FC236}">
                <a16:creationId xmlns:a16="http://schemas.microsoft.com/office/drawing/2014/main" id="{1D262674-D35B-0896-719D-3E9BC1326D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6305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E01E31F3-4399-3DF9-8068-5E7D1A1E5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7EA2462A-3C17-BC76-4315-FE26657B1B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3:notes">
            <a:extLst>
              <a:ext uri="{FF2B5EF4-FFF2-40B4-BE49-F238E27FC236}">
                <a16:creationId xmlns:a16="http://schemas.microsoft.com/office/drawing/2014/main" id="{043826BB-E37D-4CDB-B953-EB924AC2475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1429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A5B770EF-3B84-E1F5-2AC1-7ED5C8BD5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3F77E881-EC9B-438E-B5AB-D3271D9468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3:notes">
            <a:extLst>
              <a:ext uri="{FF2B5EF4-FFF2-40B4-BE49-F238E27FC236}">
                <a16:creationId xmlns:a16="http://schemas.microsoft.com/office/drawing/2014/main" id="{37D3D873-3583-2848-7A1D-5670069311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35069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5C5ABD76-19F0-CDED-D48D-1D92579EE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AE5A98B7-7666-C8C1-354D-55FD550721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3:notes">
            <a:extLst>
              <a:ext uri="{FF2B5EF4-FFF2-40B4-BE49-F238E27FC236}">
                <a16:creationId xmlns:a16="http://schemas.microsoft.com/office/drawing/2014/main" id="{73C83721-C1BC-4ED9-A233-B023E400D6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7749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F0CFC5F0-5373-A53C-DC3E-910BE39D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9DAB0A10-7C36-CD07-9FC2-0DC22BDA5F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3:notes">
            <a:extLst>
              <a:ext uri="{FF2B5EF4-FFF2-40B4-BE49-F238E27FC236}">
                <a16:creationId xmlns:a16="http://schemas.microsoft.com/office/drawing/2014/main" id="{1C19CD48-4B8A-7C75-5D48-5D0A1BC3F0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9401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>
          <a:extLst>
            <a:ext uri="{FF2B5EF4-FFF2-40B4-BE49-F238E27FC236}">
              <a16:creationId xmlns:a16="http://schemas.microsoft.com/office/drawing/2014/main" id="{1B64CB37-5C83-6228-FEFB-54CBBEACA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>
            <a:extLst>
              <a:ext uri="{FF2B5EF4-FFF2-40B4-BE49-F238E27FC236}">
                <a16:creationId xmlns:a16="http://schemas.microsoft.com/office/drawing/2014/main" id="{EAB3E7BD-F1EE-81CF-1482-7EC0D5C34B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spcFirstLastPara="1" wrap="square" lIns="94753" tIns="94753" rIns="94753" bIns="94753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78" name="Google Shape;78;p3:notes">
            <a:extLst>
              <a:ext uri="{FF2B5EF4-FFF2-40B4-BE49-F238E27FC236}">
                <a16:creationId xmlns:a16="http://schemas.microsoft.com/office/drawing/2014/main" id="{D2F635BC-E9EB-B4D2-80CC-8B2056042C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4663" cy="3838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76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>
  <p:cSld name="1_Titre et contenu">
    <p:bg>
      <p:bgRef idx="1001">
        <a:schemeClr val="bg2"/>
      </p:bgRef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3;p9">
            <a:extLst>
              <a:ext uri="{FF2B5EF4-FFF2-40B4-BE49-F238E27FC236}">
                <a16:creationId xmlns:a16="http://schemas.microsoft.com/office/drawing/2014/main" id="{95E27890-11D8-0E8C-5BE9-50BF762E9488}"/>
              </a:ext>
            </a:extLst>
          </p:cNvPr>
          <p:cNvSpPr/>
          <p:nvPr userDrawn="1"/>
        </p:nvSpPr>
        <p:spPr>
          <a:xfrm>
            <a:off x="-71562" y="-16053"/>
            <a:ext cx="14975093" cy="69416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D0D583-D439-EC0C-EA5F-99FF0D1C3F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508000" y="-107776"/>
            <a:ext cx="4974413" cy="6484502"/>
          </a:xfrm>
          <a:prstGeom prst="rect">
            <a:avLst/>
          </a:prstGeom>
        </p:spPr>
      </p:pic>
      <p:pic>
        <p:nvPicPr>
          <p:cNvPr id="6" name="Google Shape;53;p9">
            <a:extLst>
              <a:ext uri="{FF2B5EF4-FFF2-40B4-BE49-F238E27FC236}">
                <a16:creationId xmlns:a16="http://schemas.microsoft.com/office/drawing/2014/main" id="{840D20BF-1AB3-072C-85AF-996BA9B70D52}"/>
              </a:ext>
            </a:extLst>
          </p:cNvPr>
          <p:cNvPicPr preferRelativeResize="0"/>
          <p:nvPr userDrawn="1"/>
        </p:nvPicPr>
        <p:blipFill>
          <a:blip r:embed="rId3"/>
          <a:srcRect/>
          <a:stretch/>
        </p:blipFill>
        <p:spPr>
          <a:xfrm>
            <a:off x="10372652" y="598311"/>
            <a:ext cx="1114644" cy="539612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userDrawn="1">
  <p:cSld name="Titre et contenu">
    <p:bg>
      <p:bgRef idx="1001">
        <a:schemeClr val="bg1"/>
      </p:bgRef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9"/>
          <p:cNvPicPr preferRelativeResize="0"/>
          <p:nvPr/>
        </p:nvPicPr>
        <p:blipFill>
          <a:blip r:embed="rId2"/>
          <a:srcRect/>
          <a:stretch/>
        </p:blipFill>
        <p:spPr>
          <a:xfrm>
            <a:off x="10368438" y="598310"/>
            <a:ext cx="1114644" cy="5396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3;p3">
            <a:extLst>
              <a:ext uri="{FF2B5EF4-FFF2-40B4-BE49-F238E27FC236}">
                <a16:creationId xmlns:a16="http://schemas.microsoft.com/office/drawing/2014/main" id="{0A1C0DD3-3B5E-9B62-FA4C-98DA7BFB6190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7513320" y="3094180"/>
            <a:ext cx="3969762" cy="3081711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  <p:sp>
        <p:nvSpPr>
          <p:cNvPr id="10" name="Google Shape;83;p3">
            <a:extLst>
              <a:ext uri="{FF2B5EF4-FFF2-40B4-BE49-F238E27FC236}">
                <a16:creationId xmlns:a16="http://schemas.microsoft.com/office/drawing/2014/main" id="{B4F18C3F-F155-137E-26B2-897AF536D245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3073842" y="3094180"/>
            <a:ext cx="3969762" cy="3081711"/>
          </a:xfrm>
          <a:prstGeom prst="rect">
            <a:avLst/>
          </a:prstGeom>
          <a:ln w="127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oppins"/>
              <a:buNone/>
              <a:defRPr sz="4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F95BB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chap.gouv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68;p1">
            <a:extLst>
              <a:ext uri="{FF2B5EF4-FFF2-40B4-BE49-F238E27FC236}">
                <a16:creationId xmlns:a16="http://schemas.microsoft.com/office/drawing/2014/main" id="{A825933D-7869-B701-3FE5-48A087832783}"/>
              </a:ext>
            </a:extLst>
          </p:cNvPr>
          <p:cNvSpPr txBox="1"/>
          <p:nvPr/>
        </p:nvSpPr>
        <p:spPr>
          <a:xfrm>
            <a:off x="4966284" y="2955253"/>
            <a:ext cx="751653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lvl="0">
              <a:buClr>
                <a:schemeClr val="accent2"/>
              </a:buClr>
              <a:buSzPts val="6000"/>
            </a:pPr>
            <a:r>
              <a:rPr lang="fr-FR" sz="4800" b="1" dirty="0" err="1">
                <a:solidFill>
                  <a:schemeClr val="bg1"/>
                </a:solidFill>
                <a:latin typeface="+mj-lt"/>
                <a:cs typeface="Poppins" pitchFamily="2" charset="77"/>
                <a:sym typeface="Poppins"/>
              </a:rPr>
              <a:t>Tchap</a:t>
            </a:r>
            <a:endParaRPr lang="fr-FR" sz="4800" b="1" dirty="0">
              <a:solidFill>
                <a:schemeClr val="bg1"/>
              </a:solidFill>
              <a:latin typeface="+mj-lt"/>
              <a:cs typeface="Poppins" pitchFamily="2" charset="77"/>
              <a:sym typeface="Poppins"/>
            </a:endParaRPr>
          </a:p>
          <a:p>
            <a:pPr lvl="0">
              <a:buClr>
                <a:schemeClr val="accent2"/>
              </a:buClr>
              <a:buSzPts val="6000"/>
            </a:pPr>
            <a:r>
              <a:rPr lang="fr-FR" sz="2400" b="1" dirty="0">
                <a:solidFill>
                  <a:schemeClr val="bg1"/>
                </a:solidFill>
                <a:latin typeface="+mj-lt"/>
                <a:cs typeface="Poppins" pitchFamily="2" charset="77"/>
              </a:rPr>
              <a:t>Tutoriel de connexion – 28/05/2026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823606DD-27F3-8C16-7776-0D039307F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>
            <a:extLst>
              <a:ext uri="{FF2B5EF4-FFF2-40B4-BE49-F238E27FC236}">
                <a16:creationId xmlns:a16="http://schemas.microsoft.com/office/drawing/2014/main" id="{2F43365B-146E-4773-95F0-0553BFF567DC}"/>
              </a:ext>
            </a:extLst>
          </p:cNvPr>
          <p:cNvSpPr txBox="1"/>
          <p:nvPr/>
        </p:nvSpPr>
        <p:spPr>
          <a:xfrm>
            <a:off x="636813" y="269641"/>
            <a:ext cx="102541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50800"/>
            <a:r>
              <a:rPr lang="fr-FR" sz="3600" dirty="0">
                <a:solidFill>
                  <a:schemeClr val="accent2"/>
                </a:solidFill>
                <a:latin typeface="+mj-lt"/>
                <a:cs typeface="Poppins Medium" pitchFamily="2" charset="77"/>
              </a:rPr>
              <a:t>Connexion à </a:t>
            </a:r>
            <a:r>
              <a:rPr lang="fr-FR" sz="3600" dirty="0" err="1">
                <a:solidFill>
                  <a:schemeClr val="accent2"/>
                </a:solidFill>
                <a:latin typeface="+mj-lt"/>
                <a:cs typeface="Poppins Medium" pitchFamily="2" charset="77"/>
              </a:rPr>
              <a:t>Tchap</a:t>
            </a:r>
            <a:endParaRPr lang="fr-FR" sz="3600" dirty="0">
              <a:solidFill>
                <a:schemeClr val="accent2"/>
              </a:solidFill>
              <a:latin typeface="+mj-lt"/>
              <a:cs typeface="Poppins Medium" pitchFamily="2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61054D9-6529-C421-05D1-BAB570E02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" y="1627739"/>
            <a:ext cx="10010140" cy="49606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B79F6C5-872C-5D30-D15B-D15AE09BA274}"/>
              </a:ext>
            </a:extLst>
          </p:cNvPr>
          <p:cNvSpPr txBox="1"/>
          <p:nvPr/>
        </p:nvSpPr>
        <p:spPr>
          <a:xfrm>
            <a:off x="1090930" y="1117946"/>
            <a:ext cx="4049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Vous êtes connectés à </a:t>
            </a:r>
            <a:r>
              <a:rPr lang="fr-FR" b="1" dirty="0" err="1"/>
              <a:t>Tchap</a:t>
            </a:r>
            <a:r>
              <a:rPr lang="fr-FR" b="1" dirty="0"/>
              <a:t> via </a:t>
            </a:r>
            <a:r>
              <a:rPr lang="fr-FR" b="1" dirty="0" err="1"/>
              <a:t>ProConnect</a:t>
            </a:r>
            <a:endParaRPr lang="fr-FR" b="1" dirty="0">
              <a:solidFill>
                <a:schemeClr val="dk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DCF90D-4B32-ED71-AAD2-2918209752EB}"/>
              </a:ext>
            </a:extLst>
          </p:cNvPr>
          <p:cNvSpPr txBox="1"/>
          <p:nvPr/>
        </p:nvSpPr>
        <p:spPr>
          <a:xfrm>
            <a:off x="11287125" y="6486525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0594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2436F2C5-19B8-4C0B-419B-3ACD1DE7D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>
            <a:extLst>
              <a:ext uri="{FF2B5EF4-FFF2-40B4-BE49-F238E27FC236}">
                <a16:creationId xmlns:a16="http://schemas.microsoft.com/office/drawing/2014/main" id="{9D83FAF5-FC8A-1F38-E3F6-4B79FD5B2FC5}"/>
              </a:ext>
            </a:extLst>
          </p:cNvPr>
          <p:cNvSpPr txBox="1"/>
          <p:nvPr/>
        </p:nvSpPr>
        <p:spPr>
          <a:xfrm>
            <a:off x="636813" y="269641"/>
            <a:ext cx="102541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50800"/>
            <a:r>
              <a:rPr lang="fr-FR" sz="3600" dirty="0">
                <a:solidFill>
                  <a:schemeClr val="accent2"/>
                </a:solidFill>
                <a:latin typeface="+mj-lt"/>
                <a:cs typeface="Poppins Medium" pitchFamily="2" charset="77"/>
              </a:rPr>
              <a:t>Connexion à </a:t>
            </a:r>
            <a:r>
              <a:rPr lang="fr-FR" sz="3600" dirty="0" err="1">
                <a:solidFill>
                  <a:schemeClr val="accent2"/>
                </a:solidFill>
                <a:latin typeface="+mj-lt"/>
                <a:cs typeface="Poppins Medium" pitchFamily="2" charset="77"/>
              </a:rPr>
              <a:t>Tchap</a:t>
            </a:r>
            <a:endParaRPr lang="fr-FR" sz="3600" dirty="0">
              <a:solidFill>
                <a:schemeClr val="accent2"/>
              </a:solidFill>
              <a:latin typeface="+mj-lt"/>
              <a:cs typeface="Poppins Medium" pitchFamily="2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D8715C3-153E-4FC1-53D7-ED83CF327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89" y="1521059"/>
            <a:ext cx="9974580" cy="50673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097328F-7D12-284E-5964-83E10D69B088}"/>
              </a:ext>
            </a:extLst>
          </p:cNvPr>
          <p:cNvSpPr txBox="1"/>
          <p:nvPr/>
        </p:nvSpPr>
        <p:spPr>
          <a:xfrm>
            <a:off x="776589" y="1064606"/>
            <a:ext cx="36872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Connectez-vous à </a:t>
            </a:r>
            <a:r>
              <a:rPr lang="fr-FR" dirty="0">
                <a:solidFill>
                  <a:schemeClr val="dk1"/>
                </a:solidFill>
                <a:hlinkClick r:id="rId4"/>
              </a:rPr>
              <a:t>https://www.tchap.gouv.fr</a:t>
            </a:r>
            <a:endParaRPr lang="fr-FR" dirty="0">
              <a:solidFill>
                <a:schemeClr val="dk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D21EF7E-4700-3291-EB01-237D51574DA3}"/>
              </a:ext>
            </a:extLst>
          </p:cNvPr>
          <p:cNvSpPr txBox="1"/>
          <p:nvPr/>
        </p:nvSpPr>
        <p:spPr>
          <a:xfrm>
            <a:off x="7996990" y="3590455"/>
            <a:ext cx="1953126" cy="7386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Cliquez sur « S’identifier avec </a:t>
            </a:r>
            <a:r>
              <a:rPr lang="fr-FR" dirty="0" err="1"/>
              <a:t>ProConnect</a:t>
            </a:r>
            <a:r>
              <a:rPr lang="fr-FR" dirty="0"/>
              <a:t> »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AA3C637-E737-42EE-C599-F0623C56F745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6605337" y="4329119"/>
            <a:ext cx="2368216" cy="291007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77CF3AA-9C95-71CD-F007-FB3D08CB71AA}"/>
              </a:ext>
            </a:extLst>
          </p:cNvPr>
          <p:cNvSpPr txBox="1"/>
          <p:nvPr/>
        </p:nvSpPr>
        <p:spPr>
          <a:xfrm>
            <a:off x="11287125" y="6486525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1841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C3BF5A3E-64D5-2456-CEA5-F49148C5D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>
            <a:extLst>
              <a:ext uri="{FF2B5EF4-FFF2-40B4-BE49-F238E27FC236}">
                <a16:creationId xmlns:a16="http://schemas.microsoft.com/office/drawing/2014/main" id="{A39FE82D-9ADD-2C13-DDA7-BB7D32EE998D}"/>
              </a:ext>
            </a:extLst>
          </p:cNvPr>
          <p:cNvSpPr txBox="1"/>
          <p:nvPr/>
        </p:nvSpPr>
        <p:spPr>
          <a:xfrm>
            <a:off x="636813" y="282167"/>
            <a:ext cx="10254133" cy="6462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50800"/>
            <a:r>
              <a:rPr lang="fr-FR" sz="3600" dirty="0">
                <a:solidFill>
                  <a:schemeClr val="accent2"/>
                </a:solidFill>
                <a:latin typeface="+mj-lt"/>
                <a:cs typeface="Poppins Medium" pitchFamily="2" charset="77"/>
              </a:rPr>
              <a:t>Connexion à </a:t>
            </a:r>
            <a:r>
              <a:rPr lang="fr-FR" sz="3600" dirty="0" err="1">
                <a:solidFill>
                  <a:schemeClr val="accent2"/>
                </a:solidFill>
                <a:latin typeface="+mj-lt"/>
                <a:cs typeface="Poppins Medium" pitchFamily="2" charset="77"/>
              </a:rPr>
              <a:t>Tchap</a:t>
            </a:r>
            <a:endParaRPr lang="fr-FR" sz="3600" dirty="0">
              <a:solidFill>
                <a:schemeClr val="accent2"/>
              </a:solidFill>
              <a:latin typeface="+mj-lt"/>
              <a:cs typeface="Poppins Medium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6815457-ACE0-9A71-093D-AE80A713A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" y="1449939"/>
            <a:ext cx="10027920" cy="513842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23DD4B73-BB20-1D7E-4812-CE88D8A1AE92}"/>
              </a:ext>
            </a:extLst>
          </p:cNvPr>
          <p:cNvCxnSpPr>
            <a:cxnSpLocks/>
          </p:cNvCxnSpPr>
          <p:nvPr/>
        </p:nvCxnSpPr>
        <p:spPr>
          <a:xfrm>
            <a:off x="3771900" y="2227557"/>
            <a:ext cx="1712245" cy="1358606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88AC8D0-1D42-B23B-E490-FAB56448E100}"/>
              </a:ext>
            </a:extLst>
          </p:cNvPr>
          <p:cNvSpPr txBox="1"/>
          <p:nvPr/>
        </p:nvSpPr>
        <p:spPr>
          <a:xfrm>
            <a:off x="6454501" y="2205209"/>
            <a:ext cx="4237483" cy="30777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… puis cliquez sur « Continuez avec </a:t>
            </a:r>
            <a:r>
              <a:rPr lang="fr-FR" dirty="0" err="1"/>
              <a:t>ProConnect</a:t>
            </a:r>
            <a:endParaRPr lang="fr-FR" dirty="0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BCD88D59-0F73-1887-815C-E180E6840E7E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8020862" y="2512986"/>
            <a:ext cx="552381" cy="137428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1754E4B6-AB3D-8CE1-393F-F26501F790B2}"/>
              </a:ext>
            </a:extLst>
          </p:cNvPr>
          <p:cNvSpPr txBox="1"/>
          <p:nvPr/>
        </p:nvSpPr>
        <p:spPr>
          <a:xfrm>
            <a:off x="2945005" y="1919780"/>
            <a:ext cx="4158511" cy="30777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/>
              <a:t>Saisissez votre adresse principale @univ-paris8.fr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D2770B-B369-93E1-D194-D64225B2B17B}"/>
              </a:ext>
            </a:extLst>
          </p:cNvPr>
          <p:cNvSpPr txBox="1"/>
          <p:nvPr/>
        </p:nvSpPr>
        <p:spPr>
          <a:xfrm>
            <a:off x="11287125" y="6486525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28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F0C5E547-04DB-8970-0303-626ED15B4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>
            <a:extLst>
              <a:ext uri="{FF2B5EF4-FFF2-40B4-BE49-F238E27FC236}">
                <a16:creationId xmlns:a16="http://schemas.microsoft.com/office/drawing/2014/main" id="{274F0835-B622-4FC4-407F-B2DAD7C626B4}"/>
              </a:ext>
            </a:extLst>
          </p:cNvPr>
          <p:cNvSpPr txBox="1"/>
          <p:nvPr/>
        </p:nvSpPr>
        <p:spPr>
          <a:xfrm>
            <a:off x="636813" y="269641"/>
            <a:ext cx="102541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50800"/>
            <a:r>
              <a:rPr lang="fr-FR" sz="3600" dirty="0">
                <a:solidFill>
                  <a:schemeClr val="accent2"/>
                </a:solidFill>
                <a:latin typeface="+mj-lt"/>
                <a:cs typeface="Poppins Medium" pitchFamily="2" charset="77"/>
              </a:rPr>
              <a:t>Connexion à </a:t>
            </a:r>
            <a:r>
              <a:rPr lang="fr-FR" sz="3600" dirty="0" err="1">
                <a:solidFill>
                  <a:schemeClr val="accent2"/>
                </a:solidFill>
                <a:latin typeface="+mj-lt"/>
                <a:cs typeface="Poppins Medium" pitchFamily="2" charset="77"/>
              </a:rPr>
              <a:t>Tchap</a:t>
            </a:r>
            <a:endParaRPr lang="fr-FR" sz="3600" dirty="0">
              <a:solidFill>
                <a:schemeClr val="accent2"/>
              </a:solidFill>
              <a:latin typeface="+mj-lt"/>
              <a:cs typeface="Poppins Medium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2E2D4F3-1353-775F-FFD6-EE96B149A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29" y="1449939"/>
            <a:ext cx="10045700" cy="513842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96ADC28-FF27-5CD6-42CD-1CF597397101}"/>
              </a:ext>
            </a:extLst>
          </p:cNvPr>
          <p:cNvSpPr txBox="1"/>
          <p:nvPr/>
        </p:nvSpPr>
        <p:spPr>
          <a:xfrm>
            <a:off x="4618147" y="4884841"/>
            <a:ext cx="3406915" cy="52322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Cliquez sur « Continuer avec FEDERATION Education Recherche »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4CBB9F4-D4A2-A54A-AE36-90F4908B2DA7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439653" y="5408061"/>
            <a:ext cx="1881952" cy="53400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62AEA8C8-7F60-AF6B-7ADD-7B80F4F5864E}"/>
              </a:ext>
            </a:extLst>
          </p:cNvPr>
          <p:cNvSpPr txBox="1"/>
          <p:nvPr/>
        </p:nvSpPr>
        <p:spPr>
          <a:xfrm>
            <a:off x="11287125" y="6486525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4800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8B8A6B2B-97C6-6A20-C66A-B0B86A9DC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>
            <a:extLst>
              <a:ext uri="{FF2B5EF4-FFF2-40B4-BE49-F238E27FC236}">
                <a16:creationId xmlns:a16="http://schemas.microsoft.com/office/drawing/2014/main" id="{627FD6CF-D555-8DB8-50BC-3DD2182BD099}"/>
              </a:ext>
            </a:extLst>
          </p:cNvPr>
          <p:cNvSpPr txBox="1"/>
          <p:nvPr/>
        </p:nvSpPr>
        <p:spPr>
          <a:xfrm>
            <a:off x="636813" y="269641"/>
            <a:ext cx="102541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50800"/>
            <a:r>
              <a:rPr lang="fr-FR" sz="3600" dirty="0">
                <a:solidFill>
                  <a:schemeClr val="accent2"/>
                </a:solidFill>
                <a:latin typeface="+mj-lt"/>
                <a:cs typeface="Poppins Medium" pitchFamily="2" charset="77"/>
              </a:rPr>
              <a:t>Connexion à </a:t>
            </a:r>
            <a:r>
              <a:rPr lang="fr-FR" sz="3600" dirty="0" err="1">
                <a:solidFill>
                  <a:schemeClr val="accent2"/>
                </a:solidFill>
                <a:latin typeface="+mj-lt"/>
                <a:cs typeface="Poppins Medium" pitchFamily="2" charset="77"/>
              </a:rPr>
              <a:t>Tchap</a:t>
            </a:r>
            <a:endParaRPr lang="fr-FR" sz="3600" dirty="0">
              <a:solidFill>
                <a:schemeClr val="accent2"/>
              </a:solidFill>
              <a:latin typeface="+mj-lt"/>
              <a:cs typeface="Poppins Medium" pitchFamily="2" charset="77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A00DBF-9FD9-DB6D-DC6D-FD6EE25D2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" y="1464587"/>
            <a:ext cx="10010140" cy="512064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22C90C9-834C-E2D2-C1D2-6F142006FEC2}"/>
              </a:ext>
            </a:extLst>
          </p:cNvPr>
          <p:cNvSpPr txBox="1"/>
          <p:nvPr/>
        </p:nvSpPr>
        <p:spPr>
          <a:xfrm>
            <a:off x="6687580" y="2211174"/>
            <a:ext cx="1722493" cy="52322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Cliquez sur « Sélection »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DD3E455-7F5B-02C2-BE02-3782162602AC}"/>
              </a:ext>
            </a:extLst>
          </p:cNvPr>
          <p:cNvCxnSpPr>
            <a:cxnSpLocks/>
          </p:cNvCxnSpPr>
          <p:nvPr/>
        </p:nvCxnSpPr>
        <p:spPr>
          <a:xfrm flipH="1">
            <a:off x="6569242" y="2734394"/>
            <a:ext cx="979584" cy="838985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71303FA4-AE2A-1077-A935-29E88DEA498C}"/>
              </a:ext>
            </a:extLst>
          </p:cNvPr>
          <p:cNvSpPr txBox="1"/>
          <p:nvPr/>
        </p:nvSpPr>
        <p:spPr>
          <a:xfrm>
            <a:off x="11287125" y="6486525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848682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874C49D0-3C76-0793-9838-1D247621B4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>
            <a:extLst>
              <a:ext uri="{FF2B5EF4-FFF2-40B4-BE49-F238E27FC236}">
                <a16:creationId xmlns:a16="http://schemas.microsoft.com/office/drawing/2014/main" id="{B12C0260-3162-C02E-9B95-AD99BFDBCBA7}"/>
              </a:ext>
            </a:extLst>
          </p:cNvPr>
          <p:cNvSpPr txBox="1"/>
          <p:nvPr/>
        </p:nvSpPr>
        <p:spPr>
          <a:xfrm>
            <a:off x="636813" y="269641"/>
            <a:ext cx="102541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50800"/>
            <a:r>
              <a:rPr lang="fr-FR" sz="3600" dirty="0">
                <a:solidFill>
                  <a:schemeClr val="accent2"/>
                </a:solidFill>
                <a:latin typeface="+mj-lt"/>
                <a:cs typeface="Poppins Medium" pitchFamily="2" charset="77"/>
              </a:rPr>
              <a:t>Connexion à </a:t>
            </a:r>
            <a:r>
              <a:rPr lang="fr-FR" sz="3600" dirty="0" err="1">
                <a:solidFill>
                  <a:schemeClr val="accent2"/>
                </a:solidFill>
                <a:latin typeface="+mj-lt"/>
                <a:cs typeface="Poppins Medium" pitchFamily="2" charset="77"/>
              </a:rPr>
              <a:t>Tchap</a:t>
            </a:r>
            <a:endParaRPr lang="fr-FR" sz="3600" dirty="0">
              <a:solidFill>
                <a:schemeClr val="accent2"/>
              </a:solidFill>
              <a:latin typeface="+mj-lt"/>
              <a:cs typeface="Poppins Medium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E28889-A8AC-B36E-80D5-61E416472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820" y="1485499"/>
            <a:ext cx="9992360" cy="51028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2C86B55-3F90-B714-3740-963435F3830A}"/>
              </a:ext>
            </a:extLst>
          </p:cNvPr>
          <p:cNvSpPr txBox="1"/>
          <p:nvPr/>
        </p:nvSpPr>
        <p:spPr>
          <a:xfrm>
            <a:off x="6422885" y="2211174"/>
            <a:ext cx="1722493" cy="523220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Sélectionnez « Université Paris 8</a:t>
            </a:r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F76E1F19-495B-8CA5-935F-3F4AE12D4894}"/>
              </a:ext>
            </a:extLst>
          </p:cNvPr>
          <p:cNvCxnSpPr>
            <a:cxnSpLocks/>
          </p:cNvCxnSpPr>
          <p:nvPr/>
        </p:nvCxnSpPr>
        <p:spPr>
          <a:xfrm flipH="1">
            <a:off x="5137484" y="2734394"/>
            <a:ext cx="2146647" cy="569568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E608A50-D91A-9594-717A-C26591A95FE5}"/>
              </a:ext>
            </a:extLst>
          </p:cNvPr>
          <p:cNvSpPr txBox="1"/>
          <p:nvPr/>
        </p:nvSpPr>
        <p:spPr>
          <a:xfrm>
            <a:off x="11287125" y="6486525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5609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94918589-5C41-C0F3-2888-EB52B0615A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>
            <a:extLst>
              <a:ext uri="{FF2B5EF4-FFF2-40B4-BE49-F238E27FC236}">
                <a16:creationId xmlns:a16="http://schemas.microsoft.com/office/drawing/2014/main" id="{AC8CB4B3-D237-FE1B-2084-676AA2D5BC52}"/>
              </a:ext>
            </a:extLst>
          </p:cNvPr>
          <p:cNvSpPr txBox="1"/>
          <p:nvPr/>
        </p:nvSpPr>
        <p:spPr>
          <a:xfrm>
            <a:off x="636813" y="269641"/>
            <a:ext cx="102541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50800"/>
            <a:r>
              <a:rPr lang="fr-FR" sz="3600" dirty="0">
                <a:solidFill>
                  <a:schemeClr val="accent2"/>
                </a:solidFill>
                <a:latin typeface="+mj-lt"/>
                <a:cs typeface="Poppins Medium" pitchFamily="2" charset="77"/>
              </a:rPr>
              <a:t>Connexion à </a:t>
            </a:r>
            <a:r>
              <a:rPr lang="fr-FR" sz="3600" dirty="0" err="1">
                <a:solidFill>
                  <a:schemeClr val="accent2"/>
                </a:solidFill>
                <a:latin typeface="+mj-lt"/>
                <a:cs typeface="Poppins Medium" pitchFamily="2" charset="77"/>
              </a:rPr>
              <a:t>Tchap</a:t>
            </a:r>
            <a:endParaRPr lang="fr-FR" sz="3600" dirty="0">
              <a:solidFill>
                <a:schemeClr val="accent2"/>
              </a:solidFill>
              <a:latin typeface="+mj-lt"/>
              <a:cs typeface="Poppins Medium" pitchFamily="2" charset="77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89CD95E-A500-9696-EFF6-994C7FE3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40" y="1485499"/>
            <a:ext cx="10027920" cy="510286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A7897874-28F4-C69E-4745-F32B2AE62F8B}"/>
              </a:ext>
            </a:extLst>
          </p:cNvPr>
          <p:cNvSpPr txBox="1"/>
          <p:nvPr/>
        </p:nvSpPr>
        <p:spPr>
          <a:xfrm>
            <a:off x="8071211" y="2163047"/>
            <a:ext cx="2348136" cy="2031325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Si vous n'êtes pas déjà authentifié vous arriverez sur la page d’authentification aux services numériques de l’université.</a:t>
            </a:r>
          </a:p>
          <a:p>
            <a:r>
              <a:rPr lang="fr-FR" dirty="0"/>
              <a:t>Sinon vous arriverez directement à l’écran de la page 9.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8A8539-C0BD-4890-A8D6-E767F175E949}"/>
              </a:ext>
            </a:extLst>
          </p:cNvPr>
          <p:cNvSpPr txBox="1"/>
          <p:nvPr/>
        </p:nvSpPr>
        <p:spPr>
          <a:xfrm>
            <a:off x="11287125" y="6486525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010623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1B23C7D7-A434-CBE5-6343-BD9E80031B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>
            <a:extLst>
              <a:ext uri="{FF2B5EF4-FFF2-40B4-BE49-F238E27FC236}">
                <a16:creationId xmlns:a16="http://schemas.microsoft.com/office/drawing/2014/main" id="{474E4F6D-D67B-1A60-7538-37DB7AAF0AA9}"/>
              </a:ext>
            </a:extLst>
          </p:cNvPr>
          <p:cNvSpPr txBox="1"/>
          <p:nvPr/>
        </p:nvSpPr>
        <p:spPr>
          <a:xfrm>
            <a:off x="636813" y="269641"/>
            <a:ext cx="102541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50800"/>
            <a:r>
              <a:rPr lang="fr-FR" sz="3600" dirty="0">
                <a:solidFill>
                  <a:schemeClr val="accent2"/>
                </a:solidFill>
                <a:latin typeface="+mj-lt"/>
                <a:cs typeface="Poppins Medium" pitchFamily="2" charset="77"/>
              </a:rPr>
              <a:t>Connexion à </a:t>
            </a:r>
            <a:r>
              <a:rPr lang="fr-FR" sz="3600" dirty="0" err="1">
                <a:solidFill>
                  <a:schemeClr val="accent2"/>
                </a:solidFill>
                <a:latin typeface="+mj-lt"/>
                <a:cs typeface="Poppins Medium" pitchFamily="2" charset="77"/>
              </a:rPr>
              <a:t>Tchap</a:t>
            </a:r>
            <a:endParaRPr lang="fr-FR" sz="3600" dirty="0">
              <a:solidFill>
                <a:schemeClr val="accent2"/>
              </a:solidFill>
              <a:latin typeface="+mj-lt"/>
              <a:cs typeface="Poppins Medium" pitchFamily="2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0C294A4-FD93-ACFA-B674-AC45F05D3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10" y="1485499"/>
            <a:ext cx="9974580" cy="510286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03A6F26-809B-D6EC-4879-88E3CDCBF7B4}"/>
              </a:ext>
            </a:extLst>
          </p:cNvPr>
          <p:cNvSpPr txBox="1"/>
          <p:nvPr/>
        </p:nvSpPr>
        <p:spPr>
          <a:xfrm>
            <a:off x="7962927" y="2319458"/>
            <a:ext cx="2071410" cy="73866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Saisissez votre identifiant et votre mot de passe Paris 8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C9EFB2D5-477A-A984-F842-AF12D1CFD366}"/>
              </a:ext>
            </a:extLst>
          </p:cNvPr>
          <p:cNvCxnSpPr>
            <a:cxnSpLocks/>
          </p:cNvCxnSpPr>
          <p:nvPr/>
        </p:nvCxnSpPr>
        <p:spPr>
          <a:xfrm flipH="1">
            <a:off x="7134726" y="2688790"/>
            <a:ext cx="828201" cy="848494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66B76A98-CA1B-F0CC-1591-B036FFC4221B}"/>
              </a:ext>
            </a:extLst>
          </p:cNvPr>
          <p:cNvSpPr txBox="1"/>
          <p:nvPr/>
        </p:nvSpPr>
        <p:spPr>
          <a:xfrm>
            <a:off x="8313935" y="3537093"/>
            <a:ext cx="3440804" cy="30777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… puis cliquez sur « SE CONNECTER »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EA1DF86-9E9F-5AA1-A77E-85F97FAE4CB5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5931568" y="3690982"/>
            <a:ext cx="2382367" cy="415870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C8DF1878-16D6-A439-1631-D664648C0F3C}"/>
              </a:ext>
            </a:extLst>
          </p:cNvPr>
          <p:cNvSpPr txBox="1"/>
          <p:nvPr/>
        </p:nvSpPr>
        <p:spPr>
          <a:xfrm>
            <a:off x="11287125" y="6486525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2759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>
          <a:extLst>
            <a:ext uri="{FF2B5EF4-FFF2-40B4-BE49-F238E27FC236}">
              <a16:creationId xmlns:a16="http://schemas.microsoft.com/office/drawing/2014/main" id="{F87A1C23-3868-DE15-25F4-7A35643CF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>
            <a:extLst>
              <a:ext uri="{FF2B5EF4-FFF2-40B4-BE49-F238E27FC236}">
                <a16:creationId xmlns:a16="http://schemas.microsoft.com/office/drawing/2014/main" id="{41E09CC9-F76E-1D51-A078-0A126594EBAB}"/>
              </a:ext>
            </a:extLst>
          </p:cNvPr>
          <p:cNvSpPr txBox="1"/>
          <p:nvPr/>
        </p:nvSpPr>
        <p:spPr>
          <a:xfrm>
            <a:off x="636813" y="269641"/>
            <a:ext cx="1025413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50800"/>
            <a:r>
              <a:rPr lang="fr-FR" sz="3600" dirty="0">
                <a:solidFill>
                  <a:schemeClr val="accent2"/>
                </a:solidFill>
                <a:latin typeface="+mj-lt"/>
                <a:cs typeface="Poppins Medium" pitchFamily="2" charset="77"/>
              </a:rPr>
              <a:t>Connexion à </a:t>
            </a:r>
            <a:r>
              <a:rPr lang="fr-FR" sz="3600" dirty="0" err="1">
                <a:solidFill>
                  <a:schemeClr val="accent2"/>
                </a:solidFill>
                <a:latin typeface="+mj-lt"/>
                <a:cs typeface="Poppins Medium" pitchFamily="2" charset="77"/>
              </a:rPr>
              <a:t>Tchap</a:t>
            </a:r>
            <a:endParaRPr lang="fr-FR" sz="3600" dirty="0">
              <a:solidFill>
                <a:schemeClr val="accent2"/>
              </a:solidFill>
              <a:latin typeface="+mj-lt"/>
              <a:cs typeface="Poppins Medium" pitchFamily="2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7804762-C974-EFAA-FDEB-63432D769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30" y="1449939"/>
            <a:ext cx="10010140" cy="513842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6A3685-B392-9FDD-C9E5-DE64E5448A7B}"/>
              </a:ext>
            </a:extLst>
          </p:cNvPr>
          <p:cNvSpPr txBox="1"/>
          <p:nvPr/>
        </p:nvSpPr>
        <p:spPr>
          <a:xfrm>
            <a:off x="8482263" y="3429000"/>
            <a:ext cx="2237873" cy="307777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Cliquez sur « Continuer »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2FF94650-3095-3D72-9B22-EE45336D796D}"/>
              </a:ext>
            </a:extLst>
          </p:cNvPr>
          <p:cNvCxnSpPr>
            <a:cxnSpLocks/>
          </p:cNvCxnSpPr>
          <p:nvPr/>
        </p:nvCxnSpPr>
        <p:spPr>
          <a:xfrm flipH="1">
            <a:off x="7050505" y="3736777"/>
            <a:ext cx="2237873" cy="678812"/>
          </a:xfrm>
          <a:prstGeom prst="straightConnector1">
            <a:avLst/>
          </a:prstGeom>
          <a:ln w="127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D3036B58-667D-D2F9-F0ED-E3597FA4F44A}"/>
              </a:ext>
            </a:extLst>
          </p:cNvPr>
          <p:cNvSpPr txBox="1"/>
          <p:nvPr/>
        </p:nvSpPr>
        <p:spPr>
          <a:xfrm>
            <a:off x="11287125" y="6486525"/>
            <a:ext cx="471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9990400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Paris 8">
      <a:dk1>
        <a:srgbClr val="AE194F"/>
      </a:dk1>
      <a:lt1>
        <a:srgbClr val="FFFFFF"/>
      </a:lt1>
      <a:dk2>
        <a:srgbClr val="1C1F1D"/>
      </a:dk2>
      <a:lt2>
        <a:srgbClr val="FFFFFF"/>
      </a:lt2>
      <a:accent1>
        <a:srgbClr val="F6C9CF"/>
      </a:accent1>
      <a:accent2>
        <a:srgbClr val="E3131C"/>
      </a:accent2>
      <a:accent3>
        <a:srgbClr val="AE194F"/>
      </a:accent3>
      <a:accent4>
        <a:srgbClr val="7B206B"/>
      </a:accent4>
      <a:accent5>
        <a:srgbClr val="75151F"/>
      </a:accent5>
      <a:accent6>
        <a:srgbClr val="FFFFFF"/>
      </a:accent6>
      <a:hlink>
        <a:srgbClr val="E3131C"/>
      </a:hlink>
      <a:folHlink>
        <a:srgbClr val="9D9D9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10862</TotalTime>
  <Words>154</Words>
  <Application>Microsoft Macintosh PowerPoint</Application>
  <PresentationFormat>Grand écran</PresentationFormat>
  <Paragraphs>33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Poppins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Flavie Jigorel</dc:creator>
  <cp:lastModifiedBy>Georges Sawaya</cp:lastModifiedBy>
  <cp:revision>617</cp:revision>
  <cp:lastPrinted>2025-06-10T12:40:20Z</cp:lastPrinted>
  <dcterms:created xsi:type="dcterms:W3CDTF">2024-03-19T09:27:59Z</dcterms:created>
  <dcterms:modified xsi:type="dcterms:W3CDTF">2026-05-28T09:16:09Z</dcterms:modified>
</cp:coreProperties>
</file>